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6" r:id="rId19"/>
    <p:sldId id="277" r:id="rId20"/>
    <p:sldId id="275" r:id="rId21"/>
    <p:sldId id="278" r:id="rId22"/>
    <p:sldId id="279" r:id="rId23"/>
    <p:sldId id="280" r:id="rId24"/>
    <p:sldId id="281" r:id="rId25"/>
    <p:sldId id="282" r:id="rId2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-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Recortar y redondear rectángulo de esquina sencilla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Triángulo rectángulo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10" name="9 Forma libre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10 Forma libre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Forma libre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985803C8-AB75-46ED-8F70-4F179476B8C5}" type="datetimeFigureOut">
              <a:rPr lang="es-ES" smtClean="0"/>
              <a:pPr/>
              <a:t>09/05/2011</a:t>
            </a:fld>
            <a:endParaRPr lang="es-ES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EB7C385-CC0D-401E-8572-114EA8FD49D7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2" name="1 Grupo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11 Forma libre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12 Forma libre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Subtítulo"/>
          <p:cNvSpPr>
            <a:spLocks noGrp="1"/>
          </p:cNvSpPr>
          <p:nvPr>
            <p:ph type="subTitle" idx="1"/>
          </p:nvPr>
        </p:nvSpPr>
        <p:spPr>
          <a:xfrm>
            <a:off x="1403648" y="5445224"/>
            <a:ext cx="6400800" cy="1752600"/>
          </a:xfrm>
        </p:spPr>
        <p:txBody>
          <a:bodyPr/>
          <a:lstStyle/>
          <a:p>
            <a:pPr algn="ctr"/>
            <a:r>
              <a:rPr lang="es-ES" dirty="0" smtClean="0"/>
              <a:t>El diccionario de Kanjis definitivo</a:t>
            </a:r>
            <a:endParaRPr lang="es-ES" dirty="0"/>
          </a:p>
        </p:txBody>
      </p:sp>
      <p:pic>
        <p:nvPicPr>
          <p:cNvPr id="5" name="4 Imagen" descr="3.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47864" y="1052736"/>
            <a:ext cx="2448272" cy="2448272"/>
          </a:xfrm>
          <a:prstGeom prst="rect">
            <a:avLst/>
          </a:prstGeom>
        </p:spPr>
      </p:pic>
      <p:pic>
        <p:nvPicPr>
          <p:cNvPr id="6" name="Picture 4" descr="C:\Users\Ajaest09\Desktop\PageLogo7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83768" y="3429000"/>
            <a:ext cx="4176464" cy="150352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…pero también ser complejos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11560" y="2060848"/>
            <a:ext cx="8229600" cy="438912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ja-JP" altLang="es-ES" sz="12000" smtClean="0"/>
              <a:t>臟響鷹灉鞹</a:t>
            </a:r>
          </a:p>
          <a:p>
            <a:pPr>
              <a:buNone/>
            </a:pPr>
            <a:r>
              <a:rPr lang="ja-JP" altLang="es-ES" sz="12000" smtClean="0"/>
              <a:t>瀺齽瀰鼹齎</a:t>
            </a:r>
            <a:endParaRPr lang="es-ES" sz="1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Los diccionarios de kanjis son necesarios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1935480"/>
            <a:ext cx="8568952" cy="4517856"/>
          </a:xfrm>
        </p:spPr>
        <p:txBody>
          <a:bodyPr>
            <a:normAutofit/>
          </a:bodyPr>
          <a:lstStyle/>
          <a:p>
            <a:r>
              <a:rPr lang="es-ES" b="1" dirty="0" smtClean="0"/>
              <a:t>Conclusión</a:t>
            </a:r>
            <a:r>
              <a:rPr lang="es-ES" dirty="0" smtClean="0"/>
              <a:t>: los diccionarios de kanjis son herramientas muy poderosas en manos de los estudiantes de Japonés</a:t>
            </a:r>
          </a:p>
          <a:p>
            <a:r>
              <a:rPr lang="es-ES" dirty="0" smtClean="0"/>
              <a:t>Es necesario ordenar y clasificar los kanjis para que puedan ser buscados de la misma manera que las palabras son clasificadas alfabéticamente en un diccionario normal</a:t>
            </a:r>
          </a:p>
          <a:p>
            <a:r>
              <a:rPr lang="es-ES" b="1" dirty="0" smtClean="0"/>
              <a:t>Problema</a:t>
            </a:r>
            <a:r>
              <a:rPr lang="es-ES" dirty="0" smtClean="0"/>
              <a:t>: los kanjis son fundamentalmente </a:t>
            </a:r>
            <a:r>
              <a:rPr lang="es-ES" b="1" dirty="0" smtClean="0"/>
              <a:t>dibujos</a:t>
            </a:r>
            <a:r>
              <a:rPr lang="es-ES" dirty="0" smtClean="0"/>
              <a:t>.  El estudiante que no sabe como se lee o que significa un kanji solo tiene retazos de información difícilmente clasificable</a:t>
            </a: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Problema: los kanjis son fundamentalmente dibujos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3600" dirty="0" smtClean="0"/>
              <a:t>Existen muchísimos criterios distintos para clasificar y ordenar kanjis (nº de trazos, radicales, nemotécnicos, etc..)</a:t>
            </a:r>
          </a:p>
          <a:p>
            <a:r>
              <a:rPr lang="es-ES" sz="3600" dirty="0" smtClean="0"/>
              <a:t>Unos son mejores que otros dependiendo del kanji en particular</a:t>
            </a:r>
          </a:p>
          <a:p>
            <a:r>
              <a:rPr lang="es-ES" sz="3600" dirty="0" smtClean="0"/>
              <a:t>La mayoría de los diccionarios usan un solo criterio para ordenarlos</a:t>
            </a:r>
            <a:endParaRPr lang="es-E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Ejemplo: toda la información asociada a un kanji</a:t>
            </a:r>
            <a:endParaRPr lang="es-E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877968" y="1935163"/>
            <a:ext cx="7388064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Llegados a este punto, </a:t>
            </a:r>
            <a:br>
              <a:rPr lang="es-ES" dirty="0" smtClean="0"/>
            </a:br>
            <a:r>
              <a:rPr lang="es-ES" dirty="0" smtClean="0"/>
              <a:t>¿Qué es JavaDiKt?</a:t>
            </a:r>
            <a:endParaRPr lang="es-E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136" y="1935163"/>
            <a:ext cx="7315728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¿Qué es JavaDiKt?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" sz="3200" dirty="0" smtClean="0"/>
              <a:t>JavaDiKt es un diccionario electrónico de kanjis multiplataforma que aspira a servir de referencia a estudiantes de japonés de todos los niveles.</a:t>
            </a:r>
          </a:p>
          <a:p>
            <a:r>
              <a:rPr lang="es-ES" sz="3200" dirty="0" smtClean="0"/>
              <a:t>Viene a suplir la carestía de herramientas libres de escritorio para el estudio del Japonés</a:t>
            </a:r>
          </a:p>
          <a:p>
            <a:r>
              <a:rPr lang="es-ES" altLang="ja-JP" sz="3200" dirty="0" smtClean="0"/>
              <a:t>Añade una serie de conceptos nuevos inexistentes o poco desarrolladas en otras herramientas libres</a:t>
            </a:r>
            <a:endParaRPr lang="es-ES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 fontScale="90000"/>
          </a:bodyPr>
          <a:lstStyle/>
          <a:p>
            <a:r>
              <a:rPr lang="es-ES" sz="2700" dirty="0" smtClean="0"/>
              <a:t>Los tres pilares básicos 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900" dirty="0" smtClean="0"/>
              <a:t>Búsqueda mediante combinación de criterios</a:t>
            </a:r>
            <a:endParaRPr lang="es-ES" sz="39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2808312"/>
          </a:xfrm>
        </p:spPr>
        <p:txBody>
          <a:bodyPr>
            <a:normAutofit fontScale="85000" lnSpcReduction="10000"/>
          </a:bodyPr>
          <a:lstStyle/>
          <a:p>
            <a:r>
              <a:rPr lang="es-ES" sz="3200" dirty="0" smtClean="0"/>
              <a:t>A diferencia de otros diccionarios electrónicos, en JavaDiKt pueden combinarse muchos criterios distintos para crear búsquedas muy complejas.</a:t>
            </a:r>
          </a:p>
          <a:p>
            <a:r>
              <a:rPr lang="es-ES" sz="3200" dirty="0" smtClean="0"/>
              <a:t>Para ello se crean expresiones en lenguaje natural de disyunción y conjunción que describen a conjuntos de Kanji, algo parecido a las </a:t>
            </a:r>
            <a:r>
              <a:rPr lang="es-ES" sz="3200" dirty="0" err="1" smtClean="0"/>
              <a:t>queries</a:t>
            </a:r>
            <a:r>
              <a:rPr lang="es-ES" sz="3200" dirty="0" smtClean="0"/>
              <a:t> al alcance de los mortales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720" y="4509120"/>
            <a:ext cx="4940300" cy="2108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Búsqueda mediante combinación de criterios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2304256"/>
          </a:xfrm>
        </p:spPr>
        <p:txBody>
          <a:bodyPr>
            <a:normAutofit fontScale="92500"/>
          </a:bodyPr>
          <a:lstStyle/>
          <a:p>
            <a:r>
              <a:rPr lang="es-ES" sz="2800" dirty="0" smtClean="0"/>
              <a:t>Utilidad:  aunar conocimientos difusos sobre un kanji en cuestión para obtener la información completa</a:t>
            </a:r>
          </a:p>
          <a:p>
            <a:r>
              <a:rPr lang="es-ES" sz="2800" u="sng" dirty="0" smtClean="0"/>
              <a:t>Ejemplo</a:t>
            </a:r>
            <a:r>
              <a:rPr lang="es-ES" sz="2800" dirty="0" smtClean="0"/>
              <a:t>: Queremos recordar como se escribe y se pronuncia el siguiente kanji. Sabemos que significa “persona”. </a:t>
            </a:r>
          </a:p>
          <a:p>
            <a:pPr>
              <a:buNone/>
            </a:pPr>
            <a:endParaRPr lang="es-ES" dirty="0"/>
          </a:p>
        </p:txBody>
      </p:sp>
      <p:sp>
        <p:nvSpPr>
          <p:cNvPr id="5" name="4 CuadroTexto"/>
          <p:cNvSpPr txBox="1"/>
          <p:nvPr/>
        </p:nvSpPr>
        <p:spPr>
          <a:xfrm>
            <a:off x="3347864" y="3789040"/>
            <a:ext cx="201622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s-ES" sz="15000"/>
              <a:t>人</a:t>
            </a:r>
            <a:endParaRPr lang="es-ES" sz="15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Búsqueda mediante combinación de criterios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 lnSpcReduction="10000"/>
          </a:bodyPr>
          <a:lstStyle/>
          <a:p>
            <a:r>
              <a:rPr lang="es-ES" altLang="ja-JP" dirty="0" smtClean="0"/>
              <a:t>Añadiendo este criterio en JavaDiKt nos salen 3 resultados. No estamos seguros de cuál es.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752" y="2708919"/>
            <a:ext cx="6313591" cy="3816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Búsqueda mediante combinación de criterios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/>
          </a:bodyPr>
          <a:lstStyle/>
          <a:p>
            <a:r>
              <a:rPr lang="es-ES" dirty="0" smtClean="0"/>
              <a:t>¡Ah! Recuerdo que tenía 2 trazos. A ver ahora…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755" y="2708920"/>
            <a:ext cx="6313589" cy="38164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60000"/>
              <a:lumOff val="40000"/>
              <a:alpha val="0"/>
            </a:schemeClr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s-E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Sobre Mí</a:t>
            </a:r>
            <a:endParaRPr lang="es-E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rgbClr val="00B0F0">
              <a:alpha val="89000"/>
            </a:srgbClr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extrusionH="76200">
            <a:extrusionClr>
              <a:schemeClr val="tx2"/>
            </a:extrusionClr>
          </a:sp3d>
        </p:spPr>
        <p:txBody>
          <a:bodyPr>
            <a:normAutofit/>
          </a:bodyPr>
          <a:lstStyle/>
          <a:p>
            <a:r>
              <a:rPr lang="es-ES" sz="3600" dirty="0" smtClean="0">
                <a:solidFill>
                  <a:schemeClr val="bg1"/>
                </a:solidFill>
              </a:rPr>
              <a:t>Estudiante de 3º de Ingeniería Informática en la US</a:t>
            </a:r>
          </a:p>
          <a:p>
            <a:r>
              <a:rPr lang="es-ES" sz="3600" dirty="0" smtClean="0">
                <a:solidFill>
                  <a:schemeClr val="bg1"/>
                </a:solidFill>
              </a:rPr>
              <a:t>Estudiante de 4º curso de Japonés en el IDI de la US</a:t>
            </a:r>
          </a:p>
          <a:p>
            <a:r>
              <a:rPr lang="es-ES" sz="3600" dirty="0" smtClean="0">
                <a:solidFill>
                  <a:schemeClr val="bg1"/>
                </a:solidFill>
              </a:rPr>
              <a:t>Entusiasta del Japón y las culturas asiáticas, así como de la programación</a:t>
            </a:r>
          </a:p>
          <a:p>
            <a:r>
              <a:rPr lang="es-ES" sz="3600" dirty="0" smtClean="0">
                <a:solidFill>
                  <a:schemeClr val="bg1"/>
                </a:solidFill>
              </a:rPr>
              <a:t>Éste es mi primer proyecto serio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La búsqueda por dibujo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JavaDiKt también permite buscar kanjis dibujándolos en un panel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708920"/>
            <a:ext cx="6336705" cy="3816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695684"/>
            <a:ext cx="6336704" cy="3816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La búsqueda por dibujo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… y combinar las búsquedas por dibujo con búsqueda por criterio</a:t>
            </a:r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695684"/>
            <a:ext cx="6336704" cy="3816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La búsqueda por dibujo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… y combinar las búsquedas por dibujo con búsqueda por criterio</a:t>
            </a:r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780928"/>
            <a:ext cx="6336704" cy="38020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Exportación especializada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864096"/>
          </a:xfrm>
        </p:spPr>
        <p:txBody>
          <a:bodyPr>
            <a:normAutofit fontScale="77500" lnSpcReduction="20000"/>
          </a:bodyPr>
          <a:lstStyle/>
          <a:p>
            <a:r>
              <a:rPr lang="es-ES" dirty="0" smtClean="0"/>
              <a:t>Dado que JavaDiKt permite búsquedas muy especializadas, puede aprovecharse para hacer selecciones precisas de los kanjis y exportarlos a otros formatos útiles para el estudiante</a:t>
            </a:r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Exportación especializada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2232248"/>
          </a:xfrm>
        </p:spPr>
        <p:txBody>
          <a:bodyPr>
            <a:normAutofit fontScale="77500" lnSpcReduction="20000"/>
          </a:bodyPr>
          <a:lstStyle/>
          <a:p>
            <a:r>
              <a:rPr lang="es-ES" sz="4000" dirty="0" smtClean="0"/>
              <a:t>Esta funcionalidad aún está en desarrollo</a:t>
            </a:r>
          </a:p>
          <a:p>
            <a:r>
              <a:rPr lang="es-ES" sz="4000" dirty="0" smtClean="0"/>
              <a:t>De momento, puede exportarse a PDF, HTML y texto plano</a:t>
            </a:r>
          </a:p>
          <a:p>
            <a:r>
              <a:rPr lang="es-ES" sz="4000" dirty="0" smtClean="0"/>
              <a:t>En el futuro podrá exportarse en ODT, PDF, ANKI,..</a:t>
            </a:r>
          </a:p>
          <a:p>
            <a:pPr>
              <a:buNone/>
            </a:pPr>
            <a:endParaRPr lang="es-ES" dirty="0"/>
          </a:p>
        </p:txBody>
      </p:sp>
      <p:pic>
        <p:nvPicPr>
          <p:cNvPr id="6" name="5 Imagen" descr="ODT_Ic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4293096"/>
            <a:ext cx="1618075" cy="1618075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4293096"/>
            <a:ext cx="1716782" cy="17167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88224" y="4221088"/>
            <a:ext cx="1800200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19" name="Picture 3" descr="C:\Users\Ajaest09\Desktop\txt-ic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27784" y="4149080"/>
            <a:ext cx="1944216" cy="19442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996720"/>
          </a:xfrm>
        </p:spPr>
        <p:txBody>
          <a:bodyPr>
            <a:normAutofit/>
          </a:bodyPr>
          <a:lstStyle/>
          <a:p>
            <a:r>
              <a:rPr lang="es-ES" sz="2700" dirty="0" smtClean="0"/>
              <a:t>Los tres pilares básicos III: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sz="3500" dirty="0" smtClean="0"/>
              <a:t>Exportación especializada</a:t>
            </a:r>
            <a:endParaRPr lang="es-ES" sz="35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2232248"/>
          </a:xfrm>
        </p:spPr>
        <p:txBody>
          <a:bodyPr>
            <a:normAutofit/>
          </a:bodyPr>
          <a:lstStyle/>
          <a:p>
            <a:r>
              <a:rPr lang="es-ES" sz="3200" dirty="0" smtClean="0"/>
              <a:t>De momento puede exportarse usando los estilos “Tarjeta de Estudio” y “Tabla”.</a:t>
            </a:r>
          </a:p>
          <a:p>
            <a:r>
              <a:rPr lang="es-ES" sz="3200" dirty="0" smtClean="0"/>
              <a:t>En el futuro también podrán usarse los estilos “Entrada de diccionario”, “CSV”, …</a:t>
            </a:r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¿Cómo explicar qué hace JavaDiKt?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800" b="1" dirty="0" smtClean="0"/>
              <a:t>Silogismo</a:t>
            </a:r>
            <a:r>
              <a:rPr lang="es-ES" sz="2800" dirty="0" smtClean="0"/>
              <a:t>: </a:t>
            </a:r>
          </a:p>
          <a:p>
            <a:pPr>
              <a:buNone/>
            </a:pPr>
            <a:r>
              <a:rPr lang="es-ES" sz="2800" dirty="0" smtClean="0">
                <a:solidFill>
                  <a:srgbClr val="FF0000"/>
                </a:solidFill>
              </a:rPr>
              <a:t>		JavaDiKt es un diccionario electrónico de 	kanjis para estudiantes de Japonés</a:t>
            </a:r>
            <a:r>
              <a:rPr lang="es-ES" sz="2800" dirty="0" smtClean="0"/>
              <a:t>. </a:t>
            </a:r>
          </a:p>
          <a:p>
            <a:pPr>
              <a:buNone/>
            </a:pPr>
            <a:r>
              <a:rPr lang="es-ES" sz="2800" dirty="0" smtClean="0">
                <a:solidFill>
                  <a:schemeClr val="accent1"/>
                </a:solidFill>
              </a:rPr>
              <a:t>		Pocas personas estudian Japonés y saben que 	es un kanji</a:t>
            </a:r>
            <a:r>
              <a:rPr lang="es-ES" sz="2800" dirty="0" smtClean="0"/>
              <a:t>,</a:t>
            </a:r>
          </a:p>
          <a:p>
            <a:pPr>
              <a:buNone/>
            </a:pPr>
            <a:r>
              <a:rPr lang="es-ES" sz="2800" b="1" dirty="0" smtClean="0"/>
              <a:t>		ergo</a:t>
            </a:r>
            <a:r>
              <a:rPr lang="es-ES" sz="2800" dirty="0" smtClean="0"/>
              <a:t> </a:t>
            </a:r>
            <a:r>
              <a:rPr lang="es-ES" sz="2800" dirty="0" smtClean="0">
                <a:solidFill>
                  <a:srgbClr val="FF0000"/>
                </a:solidFill>
              </a:rPr>
              <a:t>la mayoría de la gente no entenderá el 	propósito de JavaDiKt</a:t>
            </a:r>
          </a:p>
          <a:p>
            <a:r>
              <a:rPr lang="es-ES" sz="2800" dirty="0" smtClean="0"/>
              <a:t>Vamos a intentar explicar que es un Kanji y que significan para los estudiantes de Japonés.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son los Kanjis?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" sz="4000" dirty="0" smtClean="0"/>
              <a:t>Los Kanjis son caracteres de origen chino que han sido adaptados a lo largo de la historia como método de escritura por varias culturas asiáticas</a:t>
            </a:r>
          </a:p>
          <a:p>
            <a:r>
              <a:rPr lang="es-ES" sz="4000" dirty="0" smtClean="0"/>
              <a:t>Los Kanjis son ideogramas. Cada carácter representa aparte de una lectura un significado</a:t>
            </a:r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¿Por qué son tan difíciles de estudiar? I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1349504"/>
          </a:xfrm>
        </p:spPr>
        <p:txBody>
          <a:bodyPr/>
          <a:lstStyle/>
          <a:p>
            <a:r>
              <a:rPr lang="es-ES" sz="2400" dirty="0" smtClean="0"/>
              <a:t>Actualmente existen más de 13000 kanjis, aunque dependiendo del idioma existen grandes diferencias sobre su uso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3212976"/>
            <a:ext cx="6610570" cy="30243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¿Por qué son tan difíciles de estudiar? II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Cada uno se lee y escribe de manera distinta y muchos extremadamente parecidos entre sí</a:t>
            </a:r>
          </a:p>
          <a:p>
            <a:endParaRPr lang="es-ES" sz="2400" dirty="0" smtClean="0"/>
          </a:p>
          <a:p>
            <a:pPr algn="ctr">
              <a:buNone/>
            </a:pPr>
            <a:r>
              <a:rPr lang="ja-JP" altLang="es-ES" sz="6000" smtClean="0">
                <a:solidFill>
                  <a:srgbClr val="FF0000"/>
                </a:solidFill>
              </a:rPr>
              <a:t>人　入　欠</a:t>
            </a:r>
            <a:endParaRPr lang="es-ES" altLang="ja-JP" sz="6000" dirty="0" smtClean="0">
              <a:solidFill>
                <a:srgbClr val="FF0000"/>
              </a:solidFill>
            </a:endParaRPr>
          </a:p>
          <a:p>
            <a:pPr algn="ctr">
              <a:buNone/>
            </a:pPr>
            <a:r>
              <a:rPr lang="es-ES" altLang="ja-JP" sz="2400" dirty="0" smtClean="0"/>
              <a:t>Persona      Entrar      Carestía</a:t>
            </a:r>
          </a:p>
          <a:p>
            <a:pPr algn="ctr">
              <a:buNone/>
            </a:pPr>
            <a:r>
              <a:rPr lang="ja-JP" altLang="es-ES" sz="6000" smtClean="0">
                <a:solidFill>
                  <a:schemeClr val="accent1"/>
                </a:solidFill>
              </a:rPr>
              <a:t>永　水　氷</a:t>
            </a:r>
            <a:endParaRPr lang="es-ES" altLang="ja-JP" sz="6000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s-ES" sz="2400" dirty="0" smtClean="0"/>
              <a:t>			    Hielo           Agua        Eternidad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¿Por qué son tan difíciles de estudiar? - Kanjis en Japonés I</a:t>
            </a: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1331640" y="3068960"/>
            <a:ext cx="42484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s-ES" sz="8800" spc="-300">
                <a:solidFill>
                  <a:schemeClr val="accent1"/>
                </a:solidFill>
              </a:rPr>
              <a:t>今</a:t>
            </a:r>
            <a:r>
              <a:rPr lang="ja-JP" altLang="es-ES" sz="8800" spc="-300" smtClean="0">
                <a:solidFill>
                  <a:srgbClr val="FF0000"/>
                </a:solidFill>
              </a:rPr>
              <a:t>年</a:t>
            </a:r>
            <a:r>
              <a:rPr lang="es-ES" altLang="ja-JP" sz="8800" spc="-300" dirty="0" smtClean="0"/>
              <a:t>  </a:t>
            </a:r>
            <a:r>
              <a:rPr lang="es-ES" altLang="ja-JP" sz="8800" dirty="0" smtClean="0"/>
              <a:t>=</a:t>
            </a:r>
            <a:endParaRPr lang="es-ES" sz="8800" dirty="0"/>
          </a:p>
        </p:txBody>
      </p:sp>
      <p:sp>
        <p:nvSpPr>
          <p:cNvPr id="5" name="4 CuadroTexto"/>
          <p:cNvSpPr txBox="1"/>
          <p:nvPr/>
        </p:nvSpPr>
        <p:spPr>
          <a:xfrm>
            <a:off x="1403648" y="4725144"/>
            <a:ext cx="45365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s-ES" sz="8800" spc="-300">
                <a:solidFill>
                  <a:schemeClr val="accent5">
                    <a:lumMod val="75000"/>
                  </a:schemeClr>
                </a:solidFill>
              </a:rPr>
              <a:t>来</a:t>
            </a:r>
            <a:r>
              <a:rPr lang="ja-JP" altLang="es-ES" sz="8800" spc="-300" smtClean="0">
                <a:solidFill>
                  <a:srgbClr val="FF0000"/>
                </a:solidFill>
              </a:rPr>
              <a:t>年</a:t>
            </a:r>
            <a:r>
              <a:rPr lang="es-ES" altLang="ja-JP" sz="8800" spc="-300" dirty="0" smtClean="0"/>
              <a:t>  </a:t>
            </a:r>
            <a:r>
              <a:rPr lang="es-ES" altLang="ja-JP" sz="8800" dirty="0" smtClean="0"/>
              <a:t>=</a:t>
            </a:r>
            <a:endParaRPr lang="es-ES" sz="8800" dirty="0"/>
          </a:p>
        </p:txBody>
      </p:sp>
      <p:sp>
        <p:nvSpPr>
          <p:cNvPr id="6" name="5 CuadroTexto"/>
          <p:cNvSpPr txBox="1"/>
          <p:nvPr/>
        </p:nvSpPr>
        <p:spPr>
          <a:xfrm>
            <a:off x="5076056" y="3501008"/>
            <a:ext cx="3240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 smtClean="0">
                <a:solidFill>
                  <a:srgbClr val="FF0000"/>
                </a:solidFill>
              </a:rPr>
              <a:t>año </a:t>
            </a:r>
            <a:r>
              <a:rPr lang="es-ES" sz="4000" dirty="0" smtClean="0">
                <a:solidFill>
                  <a:schemeClr val="accent1"/>
                </a:solidFill>
              </a:rPr>
              <a:t>actual</a:t>
            </a:r>
            <a:endParaRPr lang="es-ES" sz="4000" dirty="0">
              <a:solidFill>
                <a:schemeClr val="accent1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76056" y="5229200"/>
            <a:ext cx="29523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 smtClean="0">
                <a:solidFill>
                  <a:srgbClr val="FF0000"/>
                </a:solidFill>
              </a:rPr>
              <a:t>año</a:t>
            </a:r>
            <a:r>
              <a:rPr lang="es-ES" sz="4000" dirty="0" smtClean="0"/>
              <a:t> </a:t>
            </a:r>
            <a:r>
              <a:rPr lang="es-ES" sz="4000" dirty="0" smtClean="0">
                <a:solidFill>
                  <a:schemeClr val="accent5">
                    <a:lumMod val="75000"/>
                  </a:schemeClr>
                </a:solidFill>
              </a:rPr>
              <a:t>próximo</a:t>
            </a:r>
            <a:endParaRPr lang="es-ES" sz="4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1619672" y="4293096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solidFill>
                  <a:schemeClr val="accent1"/>
                </a:solidFill>
              </a:rPr>
              <a:t>    KO                 </a:t>
            </a:r>
            <a:r>
              <a:rPr lang="es-ES" sz="1400" dirty="0" smtClean="0">
                <a:solidFill>
                  <a:srgbClr val="FF0000"/>
                </a:solidFill>
              </a:rPr>
              <a:t>TOSHI</a:t>
            </a:r>
            <a:endParaRPr lang="es-ES" sz="1400" dirty="0">
              <a:solidFill>
                <a:srgbClr val="FF0000"/>
              </a:solidFill>
            </a:endParaRPr>
          </a:p>
        </p:txBody>
      </p:sp>
      <p:sp>
        <p:nvSpPr>
          <p:cNvPr id="9" name="8 CuadroTexto"/>
          <p:cNvSpPr txBox="1"/>
          <p:nvPr/>
        </p:nvSpPr>
        <p:spPr>
          <a:xfrm>
            <a:off x="1547664" y="5949280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solidFill>
                  <a:schemeClr val="accent1"/>
                </a:solidFill>
              </a:rPr>
              <a:t>     </a:t>
            </a:r>
            <a:r>
              <a:rPr lang="es-ES" sz="1400" dirty="0" smtClean="0">
                <a:solidFill>
                  <a:schemeClr val="accent5">
                    <a:lumMod val="75000"/>
                  </a:schemeClr>
                </a:solidFill>
              </a:rPr>
              <a:t>RAI</a:t>
            </a:r>
            <a:r>
              <a:rPr lang="es-ES" sz="1400" dirty="0" smtClean="0">
                <a:solidFill>
                  <a:schemeClr val="accent1"/>
                </a:solidFill>
              </a:rPr>
              <a:t>                    </a:t>
            </a:r>
            <a:r>
              <a:rPr lang="es-ES" sz="1400" dirty="0" smtClean="0">
                <a:solidFill>
                  <a:srgbClr val="FF0000"/>
                </a:solidFill>
              </a:rPr>
              <a:t>NEN</a:t>
            </a:r>
            <a:endParaRPr lang="es-ES" sz="1400" dirty="0">
              <a:solidFill>
                <a:srgbClr val="FF0000"/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547664" y="4509120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solidFill>
                  <a:schemeClr val="accent1"/>
                </a:solidFill>
              </a:rPr>
              <a:t>  </a:t>
            </a:r>
            <a:r>
              <a:rPr lang="es-ES" sz="1400" b="1" dirty="0" smtClean="0">
                <a:solidFill>
                  <a:schemeClr val="accent1"/>
                </a:solidFill>
              </a:rPr>
              <a:t>Ahora                 </a:t>
            </a:r>
            <a:r>
              <a:rPr lang="es-ES" sz="1400" b="1" dirty="0" smtClean="0">
                <a:solidFill>
                  <a:srgbClr val="FF0000"/>
                </a:solidFill>
              </a:rPr>
              <a:t>Año</a:t>
            </a:r>
            <a:endParaRPr lang="es-ES" sz="1400" b="1" dirty="0">
              <a:solidFill>
                <a:srgbClr val="FF0000"/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>
            <a:off x="1691680" y="6237312"/>
            <a:ext cx="3024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smtClean="0">
                <a:solidFill>
                  <a:schemeClr val="accent5">
                    <a:lumMod val="75000"/>
                  </a:schemeClr>
                </a:solidFill>
              </a:rPr>
              <a:t>Venir</a:t>
            </a:r>
            <a:r>
              <a:rPr lang="es-ES" sz="1400" b="1" dirty="0" smtClean="0">
                <a:solidFill>
                  <a:schemeClr val="accent1"/>
                </a:solidFill>
              </a:rPr>
              <a:t>                   </a:t>
            </a:r>
            <a:r>
              <a:rPr lang="es-ES" sz="1400" b="1" dirty="0" smtClean="0">
                <a:solidFill>
                  <a:srgbClr val="FF0000"/>
                </a:solidFill>
              </a:rPr>
              <a:t>Año</a:t>
            </a:r>
            <a:endParaRPr lang="es-ES" sz="1400" b="1" dirty="0">
              <a:solidFill>
                <a:srgbClr val="FF0000"/>
              </a:solidFill>
            </a:endParaRPr>
          </a:p>
        </p:txBody>
      </p:sp>
      <p:sp>
        <p:nvSpPr>
          <p:cNvPr id="12" name="2 Marcador de contenido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1061472"/>
          </a:xfrm>
        </p:spPr>
        <p:txBody>
          <a:bodyPr>
            <a:normAutofit fontScale="92500" lnSpcReduction="20000"/>
          </a:bodyPr>
          <a:lstStyle/>
          <a:p>
            <a:r>
              <a:rPr lang="es-ES" sz="2800" dirty="0" smtClean="0"/>
              <a:t>Dependiendo del contexto, un mismo kanji puede leerse de más de una manera o significar cosas distintas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¿Por qué son tan difíciles de estudiar? - Kanjis en Japonés II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115616" y="3068960"/>
            <a:ext cx="6995120" cy="3255640"/>
          </a:xfrm>
        </p:spPr>
        <p:txBody>
          <a:bodyPr>
            <a:noAutofit/>
          </a:bodyPr>
          <a:lstStyle/>
          <a:p>
            <a:pPr lvl="1">
              <a:buNone/>
            </a:pPr>
            <a:r>
              <a:rPr lang="ja-JP" altLang="es-ES" sz="5400" smtClean="0">
                <a:solidFill>
                  <a:srgbClr val="FF0000"/>
                </a:solidFill>
              </a:rPr>
              <a:t>登</a:t>
            </a:r>
            <a:r>
              <a:rPr lang="ja-JP" altLang="es-ES" sz="5400" smtClean="0">
                <a:solidFill>
                  <a:schemeClr val="accent1"/>
                </a:solidFill>
              </a:rPr>
              <a:t>る </a:t>
            </a:r>
            <a:r>
              <a:rPr lang="es-ES" altLang="ja-JP" sz="5400" dirty="0" smtClean="0"/>
              <a:t>-&gt;</a:t>
            </a:r>
            <a:r>
              <a:rPr lang="ja-JP" altLang="es-ES" sz="5400" smtClean="0"/>
              <a:t> </a:t>
            </a:r>
            <a:r>
              <a:rPr lang="es-ES" altLang="ja-JP" sz="5400" dirty="0" smtClean="0"/>
              <a:t>“Escalar”</a:t>
            </a:r>
            <a:endParaRPr lang="es-ES" sz="5400" dirty="0" smtClean="0"/>
          </a:p>
          <a:p>
            <a:pPr lvl="1">
              <a:buNone/>
            </a:pPr>
            <a:r>
              <a:rPr lang="ja-JP" altLang="es-ES" sz="5400" smtClean="0">
                <a:solidFill>
                  <a:srgbClr val="FF0000"/>
                </a:solidFill>
              </a:rPr>
              <a:t>昇</a:t>
            </a:r>
            <a:r>
              <a:rPr lang="ja-JP" altLang="es-ES" sz="5400" smtClean="0">
                <a:solidFill>
                  <a:schemeClr val="accent1"/>
                </a:solidFill>
              </a:rPr>
              <a:t>る</a:t>
            </a:r>
            <a:r>
              <a:rPr lang="ja-JP" altLang="es-ES" sz="5400" smtClean="0"/>
              <a:t> </a:t>
            </a:r>
            <a:r>
              <a:rPr lang="ja-JP" altLang="es-ES" sz="5400" smtClean="0">
                <a:solidFill>
                  <a:schemeClr val="accent1"/>
                </a:solidFill>
              </a:rPr>
              <a:t> </a:t>
            </a:r>
            <a:r>
              <a:rPr lang="es-ES" altLang="ja-JP" sz="5400" dirty="0" smtClean="0"/>
              <a:t>-&gt;</a:t>
            </a:r>
            <a:r>
              <a:rPr lang="ja-JP" altLang="es-ES" sz="5400" smtClean="0"/>
              <a:t> </a:t>
            </a:r>
            <a:r>
              <a:rPr lang="es-ES" altLang="ja-JP" sz="5400" dirty="0" smtClean="0"/>
              <a:t>“</a:t>
            </a:r>
            <a:r>
              <a:rPr lang="es-ES" sz="5400" dirty="0" smtClean="0"/>
              <a:t>Ascender” </a:t>
            </a:r>
          </a:p>
          <a:p>
            <a:pPr lvl="1">
              <a:buNone/>
            </a:pPr>
            <a:r>
              <a:rPr lang="ja-JP" altLang="es-ES" sz="5400" smtClean="0">
                <a:solidFill>
                  <a:srgbClr val="FF0000"/>
                </a:solidFill>
              </a:rPr>
              <a:t>上</a:t>
            </a:r>
            <a:r>
              <a:rPr lang="ja-JP" altLang="es-ES" sz="5400" smtClean="0">
                <a:solidFill>
                  <a:schemeClr val="accent1"/>
                </a:solidFill>
              </a:rPr>
              <a:t>る</a:t>
            </a:r>
            <a:r>
              <a:rPr lang="ja-JP" altLang="es-ES" sz="5400" smtClean="0"/>
              <a:t> </a:t>
            </a:r>
            <a:r>
              <a:rPr lang="ja-JP" altLang="es-ES" sz="5400" smtClean="0">
                <a:solidFill>
                  <a:schemeClr val="accent1"/>
                </a:solidFill>
              </a:rPr>
              <a:t> </a:t>
            </a:r>
            <a:r>
              <a:rPr lang="es-ES" altLang="ja-JP" sz="5400" dirty="0" smtClean="0"/>
              <a:t>-&gt;</a:t>
            </a:r>
            <a:r>
              <a:rPr lang="ja-JP" altLang="es-ES" sz="5400" smtClean="0"/>
              <a:t> </a:t>
            </a:r>
            <a:r>
              <a:rPr lang="es-ES" altLang="ja-JP" sz="5400" dirty="0" smtClean="0"/>
              <a:t>“</a:t>
            </a:r>
            <a:r>
              <a:rPr lang="es-ES" sz="5400" dirty="0" smtClean="0"/>
              <a:t>Subir”</a:t>
            </a:r>
          </a:p>
          <a:p>
            <a:pPr lvl="1">
              <a:buNone/>
            </a:pPr>
            <a:r>
              <a:rPr lang="es-ES" sz="2000" dirty="0" smtClean="0">
                <a:solidFill>
                  <a:srgbClr val="FF0000"/>
                </a:solidFill>
              </a:rPr>
              <a:t>NOBO </a:t>
            </a:r>
            <a:r>
              <a:rPr lang="es-ES" sz="2000" dirty="0" smtClean="0">
                <a:solidFill>
                  <a:schemeClr val="accent1"/>
                </a:solidFill>
              </a:rPr>
              <a:t>RU</a:t>
            </a: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457200" y="1935480"/>
            <a:ext cx="8229600" cy="120548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r>
              <a:rPr kumimoji="0" lang="es-E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Kanjis distintos pueden compartir la misma lectura con diferencias de significados muy sutiles </a:t>
            </a:r>
            <a:endParaRPr kumimoji="0" lang="es-E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Los kanjis pueden ser simples…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71600" y="1935480"/>
            <a:ext cx="7715200" cy="438912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s-ES" altLang="ja-JP" sz="4000" dirty="0" smtClean="0"/>
              <a:t>			</a:t>
            </a:r>
            <a:r>
              <a:rPr lang="ja-JP" altLang="es-ES" sz="4800" smtClean="0">
                <a:solidFill>
                  <a:srgbClr val="FF0000"/>
                </a:solidFill>
              </a:rPr>
              <a:t>一</a:t>
            </a:r>
            <a:r>
              <a:rPr lang="ja-JP" altLang="es-ES" sz="4800" smtClean="0"/>
              <a:t> </a:t>
            </a:r>
            <a:r>
              <a:rPr lang="es-ES" altLang="ja-JP" sz="4800" dirty="0" smtClean="0"/>
              <a:t>= UNO</a:t>
            </a:r>
          </a:p>
          <a:p>
            <a:pPr>
              <a:buNone/>
            </a:pPr>
            <a:r>
              <a:rPr lang="es-ES" altLang="ja-JP" sz="4800" dirty="0" smtClean="0"/>
              <a:t>			</a:t>
            </a:r>
            <a:r>
              <a:rPr lang="ja-JP" altLang="es-ES" sz="4800" smtClean="0">
                <a:solidFill>
                  <a:srgbClr val="FF0000"/>
                </a:solidFill>
              </a:rPr>
              <a:t>二</a:t>
            </a:r>
            <a:r>
              <a:rPr lang="ja-JP" altLang="es-ES" sz="4800" smtClean="0"/>
              <a:t> </a:t>
            </a:r>
            <a:r>
              <a:rPr lang="es-ES" altLang="ja-JP" sz="4800" dirty="0" smtClean="0"/>
              <a:t>= DOS</a:t>
            </a:r>
          </a:p>
          <a:p>
            <a:pPr>
              <a:buNone/>
            </a:pPr>
            <a:r>
              <a:rPr lang="es-ES" altLang="ja-JP" sz="4800" dirty="0" smtClean="0"/>
              <a:t>			</a:t>
            </a:r>
            <a:r>
              <a:rPr lang="ja-JP" altLang="es-ES" sz="4800" smtClean="0">
                <a:solidFill>
                  <a:srgbClr val="FF0000"/>
                </a:solidFill>
              </a:rPr>
              <a:t>三</a:t>
            </a:r>
            <a:r>
              <a:rPr lang="ja-JP" altLang="es-ES" sz="4800" smtClean="0"/>
              <a:t> </a:t>
            </a:r>
            <a:r>
              <a:rPr lang="es-ES" altLang="ja-JP" sz="4800" dirty="0" smtClean="0"/>
              <a:t>= TRES</a:t>
            </a:r>
          </a:p>
          <a:p>
            <a:pPr>
              <a:lnSpc>
                <a:spcPct val="150000"/>
              </a:lnSpc>
              <a:buNone/>
            </a:pPr>
            <a:r>
              <a:rPr lang="es-ES" altLang="ja-JP" sz="4800" dirty="0" smtClean="0"/>
              <a:t>			</a:t>
            </a:r>
            <a:r>
              <a:rPr lang="ja-JP" altLang="es-ES" sz="4800" smtClean="0">
                <a:solidFill>
                  <a:schemeClr val="accent1"/>
                </a:solidFill>
              </a:rPr>
              <a:t>上</a:t>
            </a:r>
            <a:r>
              <a:rPr lang="ja-JP" altLang="es-ES" sz="4800" smtClean="0"/>
              <a:t> </a:t>
            </a:r>
            <a:r>
              <a:rPr lang="es-ES" altLang="ja-JP" sz="4800" dirty="0" smtClean="0"/>
              <a:t>= ARRIBA</a:t>
            </a:r>
          </a:p>
          <a:p>
            <a:pPr>
              <a:buNone/>
            </a:pPr>
            <a:r>
              <a:rPr lang="es-ES" altLang="ja-JP" sz="4800" dirty="0" smtClean="0"/>
              <a:t>			</a:t>
            </a:r>
            <a:r>
              <a:rPr lang="ja-JP" altLang="es-ES" sz="4800" smtClean="0">
                <a:solidFill>
                  <a:schemeClr val="accent1"/>
                </a:solidFill>
              </a:rPr>
              <a:t>下</a:t>
            </a:r>
            <a:r>
              <a:rPr lang="ja-JP" altLang="es-ES" sz="4800" smtClean="0"/>
              <a:t> </a:t>
            </a:r>
            <a:r>
              <a:rPr lang="es-ES" altLang="ja-JP" sz="4800" dirty="0" smtClean="0"/>
              <a:t>= ABAJO</a:t>
            </a:r>
            <a:endParaRPr lang="es-E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ujo">
  <a:themeElements>
    <a:clrScheme name="Fluj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ujo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uj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210</TotalTime>
  <Words>766</Words>
  <Application>Microsoft Office PowerPoint</Application>
  <PresentationFormat>Presentación en pantalla (4:3)</PresentationFormat>
  <Paragraphs>89</Paragraphs>
  <Slides>25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6" baseType="lpstr">
      <vt:lpstr>Flujo</vt:lpstr>
      <vt:lpstr>Diapositiva 1</vt:lpstr>
      <vt:lpstr>Sobre Mí</vt:lpstr>
      <vt:lpstr>¿Cómo explicar qué hace JavaDiKt?</vt:lpstr>
      <vt:lpstr>¿Qué son los Kanjis?</vt:lpstr>
      <vt:lpstr>¿Por qué son tan difíciles de estudiar? I</vt:lpstr>
      <vt:lpstr>¿Por qué son tan difíciles de estudiar? II</vt:lpstr>
      <vt:lpstr>¿Por qué son tan difíciles de estudiar? - Kanjis en Japonés I</vt:lpstr>
      <vt:lpstr>¿Por qué son tan difíciles de estudiar? - Kanjis en Japonés II</vt:lpstr>
      <vt:lpstr>Los kanjis pueden ser simples…</vt:lpstr>
      <vt:lpstr>…pero también ser complejos</vt:lpstr>
      <vt:lpstr>Los diccionarios de kanjis son necesarios</vt:lpstr>
      <vt:lpstr>Problema: los kanjis son fundamentalmente dibujos</vt:lpstr>
      <vt:lpstr>Ejemplo: toda la información asociada a un kanji</vt:lpstr>
      <vt:lpstr>Llegados a este punto,  ¿Qué es JavaDiKt?</vt:lpstr>
      <vt:lpstr>¿Qué es JavaDiKt?</vt:lpstr>
      <vt:lpstr>Los tres pilares básicos I: Búsqueda mediante combinación de criterios</vt:lpstr>
      <vt:lpstr>Los tres pilares básicos I: Búsqueda mediante combinación de criterios</vt:lpstr>
      <vt:lpstr>Los tres pilares básicos I: Búsqueda mediante combinación de criterios</vt:lpstr>
      <vt:lpstr>Los tres pilares básicos I: Búsqueda mediante combinación de criterios</vt:lpstr>
      <vt:lpstr>Los tres pilares básicos II: La búsqueda por dibujo</vt:lpstr>
      <vt:lpstr>Los tres pilares básicos II: La búsqueda por dibujo</vt:lpstr>
      <vt:lpstr>Los tres pilares básicos II: La búsqueda por dibujo</vt:lpstr>
      <vt:lpstr>Los tres pilares básicos III: Exportación especializada</vt:lpstr>
      <vt:lpstr>Los tres pilares básicos III: Exportación especializada</vt:lpstr>
      <vt:lpstr>Los tres pilares básicos III: Exportación especializada</vt:lpstr>
    </vt:vector>
  </TitlesOfParts>
  <Company>ETSII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Luis Alfonso Arce González</dc:creator>
  <cp:lastModifiedBy>Luis Alfonso Arce González</cp:lastModifiedBy>
  <cp:revision>73</cp:revision>
  <dcterms:created xsi:type="dcterms:W3CDTF">2011-05-09T11:18:10Z</dcterms:created>
  <dcterms:modified xsi:type="dcterms:W3CDTF">2011-05-09T17:02:30Z</dcterms:modified>
</cp:coreProperties>
</file>

<file path=docProps/thumbnail.jpeg>
</file>